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4307-2C9E-4303-831E-26A8E85759B5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3448-50B0-4A82-B1D5-43706F18A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1546-A218-4A8A-B1F8-CD2F737AAE24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4D16-B6C2-489D-9629-BD4666C92D6D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0F76-81BA-489B-8B42-2888D57A3C04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224D-E808-4F5F-A5E1-25A5E5B878B9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6040-CED3-4663-A8AB-438F7EB4B339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7A5-7AE2-40D4-B191-6A369F97CEEC}" type="datetime1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EF24-BD12-4489-84AF-C179B4831D4C}" type="datetime1">
              <a:rPr lang="en-US" smtClean="0"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39F0-17D1-4A50-A452-9F824D1DD638}" type="datetime1">
              <a:rPr lang="en-US" smtClean="0"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B2E2-16EB-4BD8-B8D0-B31DBBDDD279}" type="datetime1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7C12-C46A-45E5-9BD1-873AF8194E4F}" type="datetime1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D149-FC33-4645-AD3E-5F49A2D6084F}" type="datetime1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0BA1B-960F-4A46-928F-4D43C9A7D378}" type="datetime1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CCD-F89E-4CC2-99C4-C541AD42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Optimal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F. Edgar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𝑢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are arbitrary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), then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𝜕</m:t>
                        </m:r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dirty="0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𝐻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 (n equations. “</a:t>
                </a:r>
                <a:r>
                  <a:rPr lang="en-US" sz="2400" dirty="0" err="1" smtClean="0"/>
                  <a:t>adjoint</a:t>
                </a:r>
                <a:r>
                  <a:rPr lang="en-US" sz="2400" dirty="0" smtClean="0"/>
                  <a:t>  equation”)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“</a:t>
                </a:r>
                <a:r>
                  <a:rPr lang="en-US" sz="2400" dirty="0"/>
                  <a:t>optimality equation</a:t>
                </a:r>
                <a:r>
                  <a:rPr lang="en-US" sz="2400" dirty="0" smtClean="0"/>
                  <a:t>” for weak minimum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400" i="1" dirty="0" smtClean="0">
                            <a:latin typeface="Cambria Math"/>
                            <a:ea typeface="Cambria Math"/>
                          </a:rPr>
                          <m:t>Φ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𝜕</m:t>
                        </m:r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𝜆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(</a:t>
                </a:r>
                <a:r>
                  <a:rPr lang="en-US" sz="2400" dirty="0"/>
                  <a:t>n</a:t>
                </a:r>
                <a:r>
                  <a:rPr lang="en-US" sz="2400" dirty="0" smtClean="0"/>
                  <a:t> boundary conditions)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specified,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Two point boundary value problem (“</a:t>
                </a:r>
                <a:r>
                  <a:rPr lang="en-US" sz="2400" dirty="0"/>
                  <a:t>T</a:t>
                </a:r>
                <a:r>
                  <a:rPr lang="en-US" sz="2400" dirty="0" smtClean="0"/>
                  <a:t>PBVP”)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Example: </a:t>
                </a:r>
              </a:p>
              <a:p>
                <a:pPr marL="0" indent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(1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order transfer function)</a:t>
                </a:r>
              </a:p>
              <a:p>
                <a:pPr marL="0" indent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nary>
                      <m:nary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401638">
                  <a:lnSpc>
                    <a:spcPct val="150000"/>
                  </a:lnSpc>
                  <a:buNone/>
                </a:pPr>
                <a:r>
                  <a:rPr lang="en-US" sz="2400" dirty="0" smtClean="0"/>
                  <a:t>LQP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𝑜𝑝𝑡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45720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(but don’t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yet)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305800" cy="6019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Free canonical equations (eliminate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is known)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Combine (1) and (2),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𝑜𝑝𝑡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&lt;0  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/>
                  <a:t>, initially correct to reduce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305800" cy="6019800"/>
              </a:xfrm>
              <a:blipFill rotWithShape="1">
                <a:blip r:embed="rId2"/>
                <a:stretch>
                  <a:fillRect l="-880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1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Another example: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   (double integrator)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=0=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𝑜𝑝𝑡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Free canonical equations</a:t>
                </a:r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coupled)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accPr>
                          <m:e>
                            <m:acc>
                              <m:accPr>
                                <m:chr m:val="̈"/>
                                <m:ctrlPr>
                                  <a:rPr lang="en-US" sz="2400" i="1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𝜆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Char.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+1=0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′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sym typeface="Wingdings" pitchFamily="2" charset="2"/>
                      </a:rPr>
                      <m:t>+1=0</m:t>
                    </m:r>
                  </m:oMath>
                </a14:m>
                <a:endParaRPr lang="en-US" sz="2400" b="0" dirty="0" smtClean="0"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=0.5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±0.707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=±0.85±0.4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sz="2400" dirty="0" smtClean="0"/>
                  <a:t>   (4 roots, apply boundary condition)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6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Can motivate feedback control via discrete time, one step ahead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 smtClean="0"/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fixed)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+2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0=</m:t>
                    </m:r>
                    <m:r>
                      <a:rPr lang="en-US" sz="2400" i="1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  <a:sym typeface="Wingdings" pitchFamily="2" charset="2"/>
                          </a:rPr>
                          <m:t>𝑒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sym typeface="Wingdings" pitchFamily="2" charset="2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sym typeface="Wingdings" pitchFamily="2" charset="2"/>
                              </a:rPr>
                              <m:t>𝑓</m:t>
                            </m:r>
                            <m:r>
                              <a:rPr lang="en-US" sz="2400" b="0" i="1" dirty="0" smtClean="0">
                                <a:latin typeface="Cambria Math"/>
                                <a:sym typeface="Wingdings" pitchFamily="2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400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Feedback control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2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Continuous Time LQP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</a:rPr>
                        <m:t>𝑨𝒙</m:t>
                      </m:r>
                      <m:r>
                        <a:rPr lang="en-US" sz="2200" b="1" i="1" smtClean="0">
                          <a:latin typeface="Cambria Math"/>
                        </a:rPr>
                        <m:t>+</m:t>
                      </m:r>
                      <m:r>
                        <a:rPr lang="en-US" sz="2200" b="1" i="1" smtClean="0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2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𝑉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200" b="1" i="1" smtClean="0">
                          <a:latin typeface="Cambria Math"/>
                        </a:rPr>
                        <m:t>𝑺𝒙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latin typeface="Cambria Math"/>
                                </a:rPr>
                                <m:t>𝑸𝒙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latin typeface="Cambria Math"/>
                                </a:rPr>
                                <m:t>𝑹𝒖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0" indent="0" algn="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𝑺</m:t>
                    </m:r>
                    <m:r>
                      <a:rPr lang="en-US" sz="2200" b="1" i="1" smtClean="0">
                        <a:latin typeface="Cambria Math"/>
                      </a:rPr>
                      <m:t>, </m:t>
                    </m:r>
                    <m:r>
                      <a:rPr lang="en-US" sz="2200" b="1" i="1" smtClean="0">
                        <a:latin typeface="Cambria Math"/>
                      </a:rPr>
                      <m:t>𝑸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𝑶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𝑹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𝑶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𝐻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</a:rPr>
                            <m:t>𝑨𝒙</m:t>
                          </m:r>
                          <m:r>
                            <a:rPr lang="en-US" sz="2200" b="1" i="1">
                              <a:latin typeface="Cambria Math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𝑩𝒖</m:t>
                          </m:r>
                          <m:r>
                            <m:rPr>
                              <m:nor/>
                            </m:rPr>
                            <a:rPr lang="en-US" sz="2200" b="1" dirty="0"/>
                            <m:t>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/>
                        </a:rPr>
                        <m:t>𝑸𝒙</m:t>
                      </m:r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/>
                        </a:rPr>
                        <m:t>𝑹𝒖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</m:acc>
                    <m:r>
                      <a:rPr lang="en-US" sz="2200" b="1" i="1" smtClean="0">
                        <a:latin typeface="Cambria Math"/>
                      </a:rPr>
                      <m:t>=−</m:t>
                    </m:r>
                    <m:r>
                      <a:rPr lang="en-US" sz="2200" b="1" i="1" smtClean="0">
                        <a:latin typeface="Cambria Math"/>
                      </a:rPr>
                      <m:t>𝑸𝒙</m:t>
                    </m:r>
                    <m:r>
                      <a:rPr lang="en-US" sz="2200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2200" dirty="0" smtClean="0"/>
                  <a:t>,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𝑺𝒙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</a:rPr>
                        <m:t>𝑶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𝑹𝒖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𝑜𝑝𝑡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</a:rPr>
                      <m:t>𝑹</m:t>
                    </m:r>
                    <m:r>
                      <a:rPr lang="en-US" sz="2200" i="1">
                        <a:latin typeface="Cambria Math"/>
                      </a:rPr>
                      <m:t>&gt;</m:t>
                    </m:r>
                    <m:r>
                      <a:rPr lang="en-US" sz="22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2200" dirty="0" smtClean="0"/>
                  <a:t>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</a:rPr>
                            <m:t>𝒖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</a:rPr>
                        <m:t>𝑹</m:t>
                      </m:r>
                      <m:r>
                        <a:rPr lang="en-US" sz="2200" b="0" i="1" smtClean="0">
                          <a:latin typeface="Cambria Math"/>
                        </a:rPr>
                        <m:t>&gt;</m:t>
                      </m:r>
                      <m:r>
                        <a:rPr lang="en-US" sz="22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25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7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Free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anonical equations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2400" dirty="0" smtClean="0"/>
                  <a:t>   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given)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</a:rPr>
                      <m:t>𝑸𝒙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2400" dirty="0" smtClean="0"/>
                  <a:t> 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given)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𝑷𝒙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Riccati</a:t>
                </a:r>
                <a:r>
                  <a:rPr lang="en-US" sz="2400" dirty="0" smtClean="0"/>
                  <a:t> transformation)</a:t>
                </a:r>
                <a:endParaRPr lang="en-US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𝑜𝑝𝑡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𝑷𝒙</m:t>
                    </m:r>
                  </m:oMath>
                </a14:m>
                <a:r>
                  <a:rPr lang="en-US" sz="24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𝑲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𝑷</m:t>
                    </m:r>
                  </m:oMath>
                </a14:m>
                <a:r>
                  <a:rPr lang="en-US" sz="2400" b="1" dirty="0" smtClean="0"/>
                  <a:t>   </a:t>
                </a:r>
                <a:r>
                  <a:rPr lang="en-US" sz="2400" dirty="0" smtClean="0"/>
                  <a:t>(feedback control)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ym typeface="Wingdings" pitchFamily="2" charset="2"/>
                  </a:rPr>
                  <a:t>Then we have ODE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sym typeface="Wingdings" pitchFamily="2" charset="2"/>
                      </a:rPr>
                      <m:t>𝑷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𝑨𝒙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𝑷𝒙</m:t>
                    </m:r>
                  </m:oMath>
                </a14:m>
                <a:r>
                  <a:rPr lang="en-US" sz="2400" dirty="0" smtClean="0"/>
                  <a:t>  (1)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</a:rPr>
                      <m:t>𝑸𝒙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itchFamily="2" charset="2"/>
                  </a:rPr>
                  <a:t>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</m:acc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𝑷</m:t>
                    </m:r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</a:rPr>
                      <m:t>𝑸𝒙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𝑷𝒙</m:t>
                    </m:r>
                  </m:oMath>
                </a14:m>
                <a:r>
                  <a:rPr lang="en-US" sz="2400" dirty="0" smtClean="0"/>
                  <a:t>  (2)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ym typeface="Wingdings" pitchFamily="2" charset="2"/>
                  </a:rPr>
                  <a:t>Substitute Eq. (1) into Eq. (2):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𝑷𝑨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𝑷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𝑷𝑩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𝑷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𝑸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2400" dirty="0"/>
                  <a:t>   (</a:t>
                </a:r>
                <a:r>
                  <a:rPr lang="en-US" sz="2400" dirty="0" err="1"/>
                  <a:t>Riccati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ODE)</a:t>
                </a:r>
                <a:endParaRPr lang="en-US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 backward time integration)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At steady state,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𝑷</m:t>
                    </m:r>
                    <m:r>
                      <a:rPr lang="en-US" sz="2400" b="0" i="1" smtClean="0">
                        <a:latin typeface="Cambria Math"/>
                      </a:rPr>
                      <m:t>→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→ ∞</m:t>
                    </m:r>
                  </m:oMath>
                </a14:m>
                <a:r>
                  <a:rPr lang="en-US" sz="2400" dirty="0" smtClean="0"/>
                  <a:t>, solve steady state equation.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symmetric,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𝑷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𝑷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7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Example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𝑸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→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𝑨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𝑩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𝑅</m:t>
                    </m:r>
                    <m:r>
                      <a:rPr lang="en-US" sz="2200" b="0" i="1" dirty="0" smtClean="0">
                        <a:latin typeface="Cambria Math"/>
                      </a:rPr>
                      <m:t>=0.1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Plug into </a:t>
                </a:r>
                <a:r>
                  <a:rPr lang="en-US" sz="2200" dirty="0" err="1" smtClean="0"/>
                  <a:t>Riccati</a:t>
                </a:r>
                <a:r>
                  <a:rPr lang="en-US" sz="2200" dirty="0" smtClean="0"/>
                  <a:t> Equation (Steady state)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10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1+10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i="1" dirty="0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 dirty="0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i="1" dirty="0" smtClean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latin typeface="Cambria Math"/>
                                <a:sym typeface="Wingdings" pitchFamily="2" charset="2"/>
                              </a:rPr>
                              <m:t>=0.1706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/>
                                <a:sym typeface="Wingdings" pitchFamily="2" charset="2"/>
                              </a:rPr>
                              <m:t>=0.</m:t>
                            </m:r>
                            <m:r>
                              <a:rPr lang="en-US" sz="2200" b="0" i="1" dirty="0" smtClean="0">
                                <a:latin typeface="Cambria Math"/>
                                <a:sym typeface="Wingdings" pitchFamily="2" charset="2"/>
                              </a:rPr>
                              <m:t>8556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latin typeface="Cambria Math"/>
                                <a:sym typeface="Wingdings" pitchFamily="2" charset="2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  <m:r>
                                  <a:rPr lang="en-US" sz="2200" i="1" dirty="0"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/>
                                <a:sym typeface="Wingdings" pitchFamily="2" charset="2"/>
                              </a:rPr>
                              <m:t>=</m:t>
                            </m:r>
                            <m:r>
                              <a:rPr lang="en-US" sz="2200" b="0" i="1" dirty="0" smtClean="0">
                                <a:latin typeface="Cambria Math"/>
                                <a:sym typeface="Wingdings" pitchFamily="2" charset="2"/>
                              </a:rPr>
                              <m:t>0.3162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 smtClean="0">
                  <a:sym typeface="Wingdings" pitchFamily="2" charset="2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Feedback Matrix: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𝑲</m:t>
                      </m:r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−1.706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−3.162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Control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5800" cy="48307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Static optimization (finite dimensions)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Calculus of variations (infinite dimensions)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Maximum principle (</a:t>
                </a:r>
                <a:r>
                  <a:rPr lang="en-US" sz="2400" dirty="0" err="1" smtClean="0"/>
                  <a:t>Pontryagin</a:t>
                </a:r>
                <a:r>
                  <a:rPr lang="en-US" sz="2400" dirty="0" smtClean="0"/>
                  <a:t>) / minimum principle</a:t>
                </a:r>
              </a:p>
              <a:p>
                <a:pPr marL="0" indent="969963">
                  <a:lnSpc>
                    <a:spcPct val="125000"/>
                  </a:lnSpc>
                  <a:buNone/>
                </a:pPr>
                <a:r>
                  <a:rPr lang="en-US" sz="2400" dirty="0" smtClean="0"/>
                  <a:t>Based on state space models</a:t>
                </a:r>
              </a:p>
              <a:p>
                <a:pPr marL="0" indent="457200">
                  <a:lnSpc>
                    <a:spcPct val="125000"/>
                  </a:lnSpc>
                  <a:buNone/>
                </a:pPr>
                <a:r>
                  <a:rPr lang="en-US" sz="2400" dirty="0" smtClean="0"/>
                  <a:t>Min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0" indent="457200">
                  <a:lnSpc>
                    <a:spcPct val="125000"/>
                  </a:lnSpc>
                  <a:buNone/>
                </a:pP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45720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given</a:t>
                </a:r>
              </a:p>
              <a:p>
                <a:pPr marL="0" indent="45720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457200">
                  <a:lnSpc>
                    <a:spcPct val="125000"/>
                  </a:lnSpc>
                  <a:buNone/>
                </a:pPr>
                <a:r>
                  <a:rPr lang="en-US" sz="2400" dirty="0" smtClean="0"/>
                  <a:t>General nonlinear control problem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5800" cy="4830763"/>
              </a:xfrm>
              <a:blipFill rotWithShape="1">
                <a:blip r:embed="rId2"/>
                <a:stretch>
                  <a:fillRect l="-1028" b="-1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3 ways to solve steady state </a:t>
            </a:r>
            <a:r>
              <a:rPr lang="en-US" dirty="0" err="1" smtClean="0"/>
              <a:t>Riccati</a:t>
            </a:r>
            <a:r>
              <a:rPr lang="en-US" dirty="0" smtClean="0"/>
              <a:t> Equation:</a:t>
            </a:r>
          </a:p>
          <a:p>
            <a:pPr marL="0" indent="0">
              <a:buNone/>
            </a:pPr>
            <a:r>
              <a:rPr lang="en-US" dirty="0" smtClean="0"/>
              <a:t>(1) integration of ode’s </a:t>
            </a:r>
            <a:r>
              <a:rPr lang="en-US" dirty="0" smtClean="0">
                <a:sym typeface="Wingdings" pitchFamily="2" charset="2"/>
              </a:rPr>
              <a:t> steady state;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(2) Newton-</a:t>
            </a:r>
            <a:r>
              <a:rPr lang="en-US" dirty="0" err="1" smtClean="0">
                <a:sym typeface="Wingdings" pitchFamily="2" charset="2"/>
              </a:rPr>
              <a:t>Raphson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smtClean="0">
                <a:sym typeface="Wingdings" pitchFamily="2" charset="2"/>
              </a:rPr>
              <a:t>non linear </a:t>
            </a:r>
            <a:r>
              <a:rPr lang="en-US" dirty="0" smtClean="0">
                <a:sym typeface="Wingdings" pitchFamily="2" charset="2"/>
              </a:rPr>
              <a:t>equation solver);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(3) transition matrix (analytical solution).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2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Transition matrix approach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</m:acc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𝑩</m:t>
                                </m:r>
                                <m:sSup>
                                  <m:sSupPr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𝑸</m:t>
                                </m:r>
                              </m:e>
                              <m:e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           −</m:t>
                                </m:r>
                                <m:sSup>
                                  <m:sSupPr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Reverse time integration (Boundary Condition: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):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</m:acc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200" b="1" i="1">
                                    <a:latin typeface="Cambria Math"/>
                                  </a:rPr>
                                  <m:t>𝑩</m:t>
                                </m:r>
                                <m:sSup>
                                  <m:sSupPr>
                                    <m:ctrlPr>
                                      <a:rPr lang="en-US" sz="22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en-US" sz="2200" b="1" i="1">
                                    <a:latin typeface="Cambria Math"/>
                                  </a:rPr>
                                  <m:t>𝑸</m:t>
                                </m:r>
                              </m:e>
                              <m:e>
                                <m:r>
                                  <a:rPr lang="en-US" sz="2200" b="1" i="1">
                                    <a:latin typeface="Cambria Math"/>
                                  </a:rPr>
                                  <m:t>           </m:t>
                                </m:r>
                                <m:sSup>
                                  <m:sSupPr>
                                    <m:ctrlPr>
                                      <a:rPr lang="en-US" sz="22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2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𝜸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Partition exponential </a:t>
                </a:r>
              </a:p>
              <a:p>
                <a:pPr marL="0" indent="0" algn="ct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</m:mr>
                        </m:m>
                      </m:e>
                    </m:d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𝜸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200" dirty="0"/>
              </a:p>
              <a:p>
                <a:pPr>
                  <a:lnSpc>
                    <a:spcPct val="125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89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(1)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1" i="1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(2)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Combine (1) and (2), factor out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Fix integration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is fixed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Boundary condition: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</a:rPr>
                      <m:t>𝑺</m:t>
                    </m:r>
                  </m:oMath>
                </a14:m>
                <a:endParaRPr lang="en-US" sz="2200" b="1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Backward time integration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200" dirty="0" smtClean="0"/>
                  <a:t>, then forward time integration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</a:rPr>
                        <m:t>𝑨𝒙</m:t>
                      </m:r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r>
                        <a:rPr lang="en-US" sz="2200" b="1" i="1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200" b="1" dirty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𝒖</m:t>
                      </m:r>
                      <m:r>
                        <a:rPr lang="en-US" sz="22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𝑷𝒙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Integral Action (eliminate offset)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Add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</a:rPr>
                      <m:t>𝑹</m:t>
                    </m:r>
                    <m:acc>
                      <m:accPr>
                        <m:chr m:val="̇"/>
                        <m:ctrlPr>
                          <a:rPr lang="en-US" sz="2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200" dirty="0" smtClean="0"/>
                  <a:t> or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𝑸</m:t>
                        </m:r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 smtClean="0"/>
                  <a:t>to objective function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𝑏𝑢</m:t>
                    </m:r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𝑉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𝑑𝑢</m:t>
                                          </m:r>
                                        </m:num>
                                        <m:den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Augment state equation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𝑏𝑢</m:t>
                    </m:r>
                  </m:oMath>
                </a14:m>
                <a:r>
                  <a:rPr lang="en-US" sz="2200" dirty="0" smtClean="0"/>
                  <a:t> (new state variable)</a:t>
                </a:r>
                <a:endParaRPr lang="en-US" sz="2200" dirty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200" i="1" smtClean="0">
                            <a:latin typeface="Cambria Math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smtClean="0"/>
                  <a:t>(</a:t>
                </a:r>
                <a:r>
                  <a:rPr lang="en-US" sz="2200" smtClean="0"/>
                  <a:t>new control </a:t>
                </a:r>
                <a:r>
                  <a:rPr lang="en-US" sz="2200" dirty="0" smtClean="0"/>
                  <a:t>variable)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Calculate feedback control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𝑜𝑝𝑡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Integrate: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>
                  <a:lnSpc>
                    <a:spcPct val="125000"/>
                  </a:lnSpc>
                </a:pP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741" t="-11765" b="-1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Second method: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2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2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𝑉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 dirty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𝑏𝑢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Optimal control: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200" dirty="0" smtClean="0"/>
                  <a:t>With more state variables, </a:t>
                </a:r>
                <a:r>
                  <a:rPr lang="en-US" sz="2200" dirty="0" smtClean="0">
                    <a:sym typeface="Wingdings" pitchFamily="2" charset="2"/>
                  </a:rPr>
                  <a:t> PID controller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89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Special Case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𝑽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Minimum fuel: 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𝒖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Minimum time: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Max range :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Quadratic loss</a:t>
                </a:r>
                <a:r>
                  <a:rPr lang="en-US" sz="2400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𝑸𝒙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/>
                              </a:rPr>
                              <m:t>𝑹𝒖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457200">
                  <a:lnSpc>
                    <a:spcPct val="150000"/>
                  </a:lnSpc>
                  <a:buNone/>
                </a:pPr>
                <a:r>
                  <a:rPr lang="en-US" sz="2400" dirty="0" smtClean="0"/>
                  <a:t>Analytical solution if state equation is linear, i.e.,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1" i="1" dirty="0" smtClean="0"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</a:rPr>
                        <m:t>𝑨𝒙</m:t>
                      </m:r>
                      <m:r>
                        <a:rPr lang="en-US" sz="2400" b="1" i="1" dirty="0" smtClean="0">
                          <a:latin typeface="Cambria Math"/>
                        </a:rPr>
                        <m:t>+</m:t>
                      </m:r>
                      <m:r>
                        <a:rPr lang="en-US" sz="2400" b="1" i="1" dirty="0" smtClean="0">
                          <a:latin typeface="Cambria Math"/>
                        </a:rPr>
                        <m:t>𝑩𝒖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4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“Linear Quadratic” problem - LQP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</p:spPr>
            <p:txBody>
              <a:bodyPr/>
              <a:lstStyle/>
              <a:p>
                <a:r>
                  <a:rPr lang="en-US" dirty="0" smtClean="0"/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𝐼𝑆𝐸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𝑑𝑡</m:t>
                    </m:r>
                  </m:oMath>
                </a14:m>
                <a:r>
                  <a:rPr lang="en-US" dirty="0" smtClean="0"/>
                  <a:t> is not solvable in a realistic sense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unbounded), thus need control weighting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a tuning parameter (affects overshoot)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𝑃𝑟𝑜𝑓𝑖𝑡</m:t>
                    </m:r>
                    <m:r>
                      <a:rPr lang="en-US" sz="2400" b="0" i="1" smtClean="0">
                        <a:latin typeface="Cambria Math"/>
                      </a:rPr>
                      <m:t> ?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Ex. Maximize conversion in exit of tubular reactor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45720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:  Concentration</a:t>
                </a:r>
              </a:p>
              <a:p>
                <a:pPr marL="0" indent="512763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: Residence time parameter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In other cases,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 are deviation variables,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Objective function does not directly relate to profit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(See T. F. Edgar paper in Comp. Chem. Eng., </a:t>
                </a:r>
                <a:r>
                  <a:rPr lang="en-US" sz="2400" dirty="0" err="1" smtClean="0"/>
                  <a:t>Vol</a:t>
                </a:r>
                <a:r>
                  <a:rPr lang="en-US" sz="2400" dirty="0" smtClean="0"/>
                  <a:t> 29, 41 (2004))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6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Initial conditions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457200">
                  <a:lnSpc>
                    <a:spcPct val="150000"/>
                  </a:lnSpc>
                  <a:buNone/>
                </a:pPr>
                <a:r>
                  <a:rPr lang="en-US" sz="2400" dirty="0" smtClean="0"/>
                  <a:t>Set point change,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 is the desired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2400" dirty="0" smtClean="0"/>
                  <a:t>, impulse disturbance,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(c)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, model includes disturbance term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Other considerations:      </a:t>
                </a:r>
                <a:r>
                  <a:rPr lang="en-US" sz="2400" b="1" dirty="0" smtClean="0"/>
                  <a:t>“</a:t>
                </a:r>
                <a:r>
                  <a:rPr lang="en-US" sz="2400" dirty="0" smtClean="0"/>
                  <a:t>open loop” vs. “closed loop”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“</a:t>
                </a:r>
                <a:r>
                  <a:rPr lang="en-US" sz="2400" b="1" dirty="0" smtClean="0"/>
                  <a:t>open loop</a:t>
                </a:r>
                <a:r>
                  <a:rPr lang="en-US" sz="2400" dirty="0" smtClean="0"/>
                  <a:t>”: optimal control is an explicit function of time,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-- “programmed control”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>“</a:t>
                </a:r>
                <a:r>
                  <a:rPr lang="en-US" sz="2400" b="1" dirty="0" smtClean="0"/>
                  <a:t>closed loop</a:t>
                </a:r>
                <a:r>
                  <a:rPr lang="en-US" sz="2400" dirty="0" smtClean="0"/>
                  <a:t>”: feedback control,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, but not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.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457200">
                  <a:lnSpc>
                    <a:spcPct val="150000"/>
                  </a:lnSpc>
                  <a:buNone/>
                </a:pPr>
                <a:r>
                  <a:rPr lang="en-US" sz="2400" dirty="0" smtClean="0"/>
                  <a:t>Feedback control is advantageous in presence of noise, model errors.</a:t>
                </a:r>
              </a:p>
              <a:p>
                <a:pPr marL="0" indent="457200">
                  <a:lnSpc>
                    <a:spcPct val="150000"/>
                  </a:lnSpc>
                  <a:buNone/>
                </a:pPr>
                <a:r>
                  <a:rPr lang="en-US" sz="2400" dirty="0" smtClean="0"/>
                  <a:t>Optimal feedback control arises from a specific optimal control problems, the LQP.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Derivation </a:t>
            </a:r>
            <a:r>
              <a:rPr lang="en-US" sz="3600" smtClean="0"/>
              <a:t>of Minimum </a:t>
            </a:r>
            <a:r>
              <a:rPr lang="en-US" sz="3600" dirty="0"/>
              <a:t>P</a:t>
            </a:r>
            <a:r>
              <a:rPr lang="en-US" sz="3600" smtClean="0"/>
              <a:t>rinciple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×1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have continuous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partial w.r.t.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𝒖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Form </a:t>
                </a:r>
                <a:r>
                  <a:rPr lang="en-US" sz="2400" dirty="0" err="1" smtClean="0"/>
                  <a:t>Lagrangian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sz="2400" dirty="0" smtClean="0"/>
                  <a:t>Multipliers:  </a:t>
                </a:r>
                <a:r>
                  <a:rPr lang="en-US" sz="2400" dirty="0" err="1" smtClean="0"/>
                  <a:t>adjoint</a:t>
                </a:r>
                <a:r>
                  <a:rPr lang="en-US" sz="2400" dirty="0" smtClean="0"/>
                  <a:t> variables, </a:t>
                </a:r>
                <a:r>
                  <a:rPr lang="en-US" sz="2400" dirty="0" err="1" smtClean="0"/>
                  <a:t>costates</a:t>
                </a:r>
                <a:endParaRPr lang="en-US" sz="240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816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𝐻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𝐿</m:t>
                    </m:r>
                    <m:r>
                      <a:rPr lang="en-US" sz="22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200" b="1" dirty="0"/>
                  <a:t>    </a:t>
                </a:r>
                <a:r>
                  <a:rPr lang="en-US" sz="2200" dirty="0"/>
                  <a:t>(Hamiltonian</a:t>
                </a:r>
                <a:r>
                  <a:rPr lang="en-US" sz="2200" dirty="0" smtClean="0"/>
                  <a:t>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/>
                                      <a:ea typeface="Cambria Math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̇"/>
                                  <m:ctrlPr>
                                    <a:rPr lang="en-US" sz="22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  <m:d>
                                    <m:dPr>
                                      <m:ctrlPr>
                                        <a:rPr lang="el-GR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2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/>
                                          <a:ea typeface="Cambria Math"/>
                                        </a:rPr>
                                        <m:t>𝝀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2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1" i="1">
                                          <a:latin typeface="Cambria Math"/>
                                          <a:ea typeface="Cambria Math"/>
                                        </a:rPr>
                                        <m:t>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en-US" sz="2200" b="0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̇"/>
                            <m:ctrlPr>
                              <a:rPr lang="en-US" sz="2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  <m:r>
                      <a:rPr lang="en-US" sz="22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/>
                                    <a:ea typeface="Cambria Math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2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sz="2200" b="1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200" dirty="0" smtClean="0"/>
                  <a:t> is </a:t>
                </a:r>
                <a:r>
                  <a:rPr lang="en-US" sz="2200" dirty="0" err="1" smtClean="0"/>
                  <a:t>Lagrangian</a:t>
                </a:r>
                <a:r>
                  <a:rPr lang="en-US" sz="2200" dirty="0" smtClean="0"/>
                  <a:t>, we treat as unconstrained problem with variables: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20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>
                  <a:lnSpc>
                    <a:spcPct val="125000"/>
                  </a:lnSpc>
                </a:pPr>
                <a:r>
                  <a:rPr lang="en-US" sz="2200" dirty="0" smtClean="0"/>
                  <a:t>Use variations: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𝒖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𝛿</m:t>
                    </m:r>
                    <m:acc>
                      <m:accPr>
                        <m:chr m:val="̅"/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200" dirty="0" smtClean="0"/>
                  <a:t> (for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𝝀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 smtClean="0"/>
                  <a:t> =&gt; original constraint, the state equation.)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acc>
                        <m:accPr>
                          <m:chr m:val="̅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Φ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8CCD-F89E-4CC2-99C4-C541AD42C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3198</Words>
  <Application>Microsoft Office PowerPoint</Application>
  <PresentationFormat>On-screen Show (4:3)</PresentationFormat>
  <Paragraphs>207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Optimal control</vt:lpstr>
      <vt:lpstr>Optimal Control</vt:lpstr>
      <vt:lpstr>PowerPoint Presentation</vt:lpstr>
      <vt:lpstr>“Linear Quadratic” problem - LQP</vt:lpstr>
      <vt:lpstr>PowerPoint Presentation</vt:lpstr>
      <vt:lpstr>PowerPoint Presentation</vt:lpstr>
      <vt:lpstr>PowerPoint Presentation</vt:lpstr>
      <vt:lpstr>Derivation of Minimum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Time LQP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Integral Action (eliminate offset)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391 -2</dc:title>
  <dc:creator>lvxueyimei</dc:creator>
  <cp:lastModifiedBy>lvxueyimei</cp:lastModifiedBy>
  <cp:revision>62</cp:revision>
  <dcterms:created xsi:type="dcterms:W3CDTF">2012-01-20T20:02:29Z</dcterms:created>
  <dcterms:modified xsi:type="dcterms:W3CDTF">2012-02-14T15:15:57Z</dcterms:modified>
</cp:coreProperties>
</file>